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83" r:id="rId3"/>
    <p:sldId id="280" r:id="rId4"/>
    <p:sldId id="291" r:id="rId5"/>
    <p:sldId id="297" r:id="rId6"/>
    <p:sldId id="296" r:id="rId7"/>
    <p:sldId id="300" r:id="rId8"/>
    <p:sldId id="301" r:id="rId9"/>
    <p:sldId id="272" r:id="rId10"/>
    <p:sldId id="289" r:id="rId11"/>
    <p:sldId id="287" r:id="rId12"/>
    <p:sldId id="274" r:id="rId13"/>
    <p:sldId id="298" r:id="rId14"/>
    <p:sldId id="286" r:id="rId15"/>
    <p:sldId id="267" r:id="rId16"/>
    <p:sldId id="302" r:id="rId17"/>
    <p:sldId id="285" r:id="rId18"/>
    <p:sldId id="269" r:id="rId19"/>
    <p:sldId id="281" r:id="rId20"/>
    <p:sldId id="261" r:id="rId21"/>
    <p:sldId id="258" r:id="rId22"/>
    <p:sldId id="259" r:id="rId23"/>
    <p:sldId id="260" r:id="rId24"/>
    <p:sldId id="293" r:id="rId25"/>
    <p:sldId id="294" r:id="rId26"/>
    <p:sldId id="295" r:id="rId27"/>
    <p:sldId id="29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B497-4C4B-46CF-93C5-ECCBB51BC4D4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8C8E-5EFD-45B0-9A51-58784F354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1146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 advClick="0" advTm="5000">
        <p159:morph option="byObject"/>
      </p:transition>
    </mc:Choice>
    <mc:Fallback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B497-4C4B-46CF-93C5-ECCBB51BC4D4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8C8E-5EFD-45B0-9A51-58784F354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7744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 advClick="0" advTm="5000">
        <p159:morph option="byObject"/>
      </p:transition>
    </mc:Choice>
    <mc:Fallback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B497-4C4B-46CF-93C5-ECCBB51BC4D4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8C8E-5EFD-45B0-9A51-58784F354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657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 advClick="0" advTm="5000">
        <p159:morph option="byObject"/>
      </p:transition>
    </mc:Choice>
    <mc:Fallback>
      <p:transition spd="slow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B497-4C4B-46CF-93C5-ECCBB51BC4D4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8C8E-5EFD-45B0-9A51-58784F354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0179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 advClick="0" advTm="5000">
        <p159:morph option="byObject"/>
      </p:transition>
    </mc:Choice>
    <mc:Fallback>
      <p:transition spd="slow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B497-4C4B-46CF-93C5-ECCBB51BC4D4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8C8E-5EFD-45B0-9A51-58784F354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0625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 advClick="0" advTm="5000">
        <p159:morph option="byObject"/>
      </p:transition>
    </mc:Choice>
    <mc:Fallback>
      <p:transition spd="slow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B497-4C4B-46CF-93C5-ECCBB51BC4D4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8C8E-5EFD-45B0-9A51-58784F354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9598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 advClick="0" advTm="5000">
        <p159:morph option="byObject"/>
      </p:transition>
    </mc:Choice>
    <mc:Fallback>
      <p:transition spd="slow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B497-4C4B-46CF-93C5-ECCBB51BC4D4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8C8E-5EFD-45B0-9A51-58784F354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2672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 advClick="0" advTm="5000">
        <p159:morph option="byObject"/>
      </p:transition>
    </mc:Choice>
    <mc:Fallback>
      <p:transition spd="slow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B497-4C4B-46CF-93C5-ECCBB51BC4D4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8C8E-5EFD-45B0-9A51-58784F354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8432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 advClick="0" advTm="5000">
        <p159:morph option="byObject"/>
      </p:transition>
    </mc:Choice>
    <mc:Fallback>
      <p:transition spd="slow" advClick="0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B497-4C4B-46CF-93C5-ECCBB51BC4D4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8C8E-5EFD-45B0-9A51-58784F354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866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 advClick="0" advTm="5000">
        <p159:morph option="byObject"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B497-4C4B-46CF-93C5-ECCBB51BC4D4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2108C8E-5EFD-45B0-9A51-58784F354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3569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 advClick="0" advTm="5000">
        <p159:morph option="byObject"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B497-4C4B-46CF-93C5-ECCBB51BC4D4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8C8E-5EFD-45B0-9A51-58784F354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3976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 advClick="0" advTm="5000">
        <p159:morph option="byObject"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B497-4C4B-46CF-93C5-ECCBB51BC4D4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8C8E-5EFD-45B0-9A51-58784F354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9309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 advClick="0" advTm="5000">
        <p159:morph option="byObject"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B497-4C4B-46CF-93C5-ECCBB51BC4D4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8C8E-5EFD-45B0-9A51-58784F354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8694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 advClick="0" advTm="5000">
        <p159:morph option="byObject"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B497-4C4B-46CF-93C5-ECCBB51BC4D4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8C8E-5EFD-45B0-9A51-58784F354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0138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 advClick="0" advTm="5000">
        <p159:morph option="byObject"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B497-4C4B-46CF-93C5-ECCBB51BC4D4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8C8E-5EFD-45B0-9A51-58784F354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0045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 advClick="0" advTm="5000">
        <p159:morph option="byObject"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B497-4C4B-46CF-93C5-ECCBB51BC4D4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8C8E-5EFD-45B0-9A51-58784F354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9959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 advClick="0" advTm="5000">
        <p159:morph option="byObject"/>
      </p:transition>
    </mc:Choice>
    <mc:Fallback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B497-4C4B-46CF-93C5-ECCBB51BC4D4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8C8E-5EFD-45B0-9A51-58784F354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2113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 advClick="0" advTm="5000">
        <p159:morph option="byObject"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27B497-4C4B-46CF-93C5-ECCBB51BC4D4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108C8E-5EFD-45B0-9A51-58784F354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2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 advClick="0" advTm="5000">
        <p159:morph option="byObject"/>
      </p:transition>
    </mc:Choice>
    <mc:Fallback>
      <p:transition spd="slow" advClick="0" advTm="5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com/url?sa=i&amp;rct=j&amp;q=&amp;esrc=s&amp;source=images&amp;cd=&amp;cad=rja&amp;uact=8&amp;ved=0ahUKEwil5_rdmN_VAhVKMyYKHbjQAq4QjRwIBw&amp;url=https://seekingalpha.com/article/4084044-kroger-huge-battle-hands&amp;psig=AFQjCNHbZOwBGERgXdLEYWmiTj5cPhsB7w&amp;ust=1503091061525791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jessesanchez@rbfcu.or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2867378"/>
            <a:ext cx="9144000" cy="3312408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US" sz="7500" dirty="0"/>
          </a:p>
          <a:p>
            <a:r>
              <a:rPr lang="en-US" sz="9600" dirty="0"/>
              <a:t>2018</a:t>
            </a:r>
            <a:r>
              <a:rPr lang="en-US" sz="7500" dirty="0"/>
              <a:t> HEALTH FAIR AND BACK </a:t>
            </a:r>
            <a:r>
              <a:rPr lang="en-US" sz="9400" dirty="0"/>
              <a:t>2</a:t>
            </a:r>
            <a:r>
              <a:rPr lang="en-US" sz="7500" dirty="0"/>
              <a:t> SCHOOL RALLY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643" y="33867"/>
            <a:ext cx="5977467" cy="419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109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820" y="259643"/>
            <a:ext cx="11835684" cy="461715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Garland Faith Community </a:t>
            </a:r>
            <a:br>
              <a:rPr lang="en-US" b="1" dirty="0"/>
            </a:br>
            <a:r>
              <a:rPr lang="en-US" b="1" dirty="0"/>
              <a:t>Seventh-day Adventist Church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1702 E Centerville Rd</a:t>
            </a:r>
            <a:br>
              <a:rPr lang="en-US" dirty="0"/>
            </a:br>
            <a:r>
              <a:rPr lang="en-US" dirty="0"/>
              <a:t> Garland, TX 75041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84783"/>
            <a:ext cx="9144000" cy="2090424"/>
          </a:xfrm>
        </p:spPr>
        <p:txBody>
          <a:bodyPr>
            <a:noAutofit/>
          </a:bodyPr>
          <a:lstStyle/>
          <a:p>
            <a:r>
              <a:rPr lang="en-US" sz="7500" dirty="0"/>
              <a:t>gfccadventist.org</a:t>
            </a:r>
            <a:endParaRPr lang="en-GB" sz="7500" dirty="0"/>
          </a:p>
        </p:txBody>
      </p:sp>
    </p:spTree>
    <p:extLst>
      <p:ext uri="{BB962C8B-B14F-4D97-AF65-F5344CB8AC3E}">
        <p14:creationId xmlns:p14="http://schemas.microsoft.com/office/powerpoint/2010/main" val="28151740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4"/>
            <a:ext cx="11353801" cy="6102583"/>
          </a:xfrm>
        </p:spPr>
        <p:txBody>
          <a:bodyPr>
            <a:normAutofit/>
          </a:bodyPr>
          <a:lstStyle/>
          <a:p>
            <a:r>
              <a:rPr lang="en-US" sz="5700" b="1" dirty="0"/>
              <a:t>  DRUG PREVENTION RESOURCES</a:t>
            </a:r>
            <a:r>
              <a:rPr lang="en-US" sz="8000" b="1" dirty="0"/>
              <a:t/>
            </a:r>
            <a:br>
              <a:rPr lang="en-US" sz="8000" b="1" dirty="0"/>
            </a:br>
            <a:r>
              <a:rPr lang="en-US" sz="2000" b="1" dirty="0"/>
              <a:t>   </a:t>
            </a:r>
            <a:r>
              <a:rPr lang="en-US" sz="8000" b="1" dirty="0"/>
              <a:t>  </a:t>
            </a:r>
            <a:r>
              <a:rPr lang="en-US" sz="5000" b="1" dirty="0"/>
              <a:t>IMPACT GARLAND</a:t>
            </a:r>
            <a:r>
              <a:rPr lang="en-US" sz="7500" b="1" dirty="0"/>
              <a:t/>
            </a:r>
            <a:br>
              <a:rPr lang="en-US" sz="7500" b="1" dirty="0"/>
            </a:br>
            <a:r>
              <a:rPr lang="en-US" sz="1500" b="1" dirty="0"/>
              <a:t/>
            </a:r>
            <a:br>
              <a:rPr lang="en-US" sz="1500" b="1" dirty="0"/>
            </a:br>
            <a:r>
              <a:rPr lang="en-US" sz="6000" b="1" dirty="0"/>
              <a:t>dpri.com</a:t>
            </a:r>
          </a:p>
        </p:txBody>
      </p:sp>
    </p:spTree>
    <p:extLst>
      <p:ext uri="{BB962C8B-B14F-4D97-AF65-F5344CB8AC3E}">
        <p14:creationId xmlns:p14="http://schemas.microsoft.com/office/powerpoint/2010/main" val="5951552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043" y="798939"/>
            <a:ext cx="8264324" cy="522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844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0B7006B-D67F-4D09-BE2F-8B02AB651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10363200" cy="677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65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kroger company logo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752354"/>
            <a:ext cx="7656954" cy="537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7519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662" y="5362221"/>
            <a:ext cx="9144000" cy="1308239"/>
          </a:xfrm>
        </p:spPr>
        <p:txBody>
          <a:bodyPr>
            <a:noAutofit/>
          </a:bodyPr>
          <a:lstStyle/>
          <a:p>
            <a:r>
              <a:rPr lang="en-US" sz="7500" dirty="0"/>
              <a:t>gafha.net</a:t>
            </a:r>
            <a:endParaRPr lang="en-GB" sz="7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644" y="338666"/>
            <a:ext cx="6016977" cy="46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137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92D2E05-5545-4325-B1E9-E31263AD2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884" y="401445"/>
            <a:ext cx="9134475" cy="578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022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531" y="79022"/>
            <a:ext cx="10515600" cy="2285478"/>
          </a:xfrm>
        </p:spPr>
        <p:txBody>
          <a:bodyPr>
            <a:normAutofit fontScale="90000"/>
          </a:bodyPr>
          <a:lstStyle/>
          <a:p>
            <a:r>
              <a:rPr lang="en-US" sz="8000" b="1" dirty="0"/>
              <a:t>The Noon Exchange Club of Garland </a:t>
            </a:r>
            <a:endParaRPr lang="en-US" sz="75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29267" y="4792133"/>
            <a:ext cx="10515600" cy="2065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000" b="1" dirty="0"/>
              <a:t>noonexchangeclubofgarland.org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298" y="2906424"/>
            <a:ext cx="5822066" cy="188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563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820" y="173540"/>
            <a:ext cx="11835684" cy="3630815"/>
          </a:xfrm>
        </p:spPr>
        <p:txBody>
          <a:bodyPr>
            <a:normAutofit fontScale="90000"/>
          </a:bodyPr>
          <a:lstStyle/>
          <a:p>
            <a:r>
              <a:rPr lang="en-US" sz="5600" b="1" dirty="0"/>
              <a:t>Randolph-Brooks Federal Credit Union</a:t>
            </a:r>
            <a:r>
              <a:rPr lang="en-US" sz="6300" dirty="0"/>
              <a:t/>
            </a:r>
            <a:br>
              <a:rPr lang="en-US" sz="6300" dirty="0"/>
            </a:br>
            <a:r>
              <a:rPr lang="en-US" sz="6300" dirty="0"/>
              <a:t/>
            </a:r>
            <a:br>
              <a:rPr lang="en-US" sz="6300" dirty="0"/>
            </a:br>
            <a:r>
              <a:rPr lang="en-US" sz="7800" dirty="0"/>
              <a:t>rbfcu.org</a:t>
            </a:r>
            <a:endParaRPr lang="en-GB" sz="7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3504" y="4038169"/>
            <a:ext cx="9144000" cy="2425275"/>
          </a:xfrm>
        </p:spPr>
        <p:txBody>
          <a:bodyPr>
            <a:noAutofit/>
          </a:bodyPr>
          <a:lstStyle/>
          <a:p>
            <a:r>
              <a:rPr lang="en-US" sz="5000" dirty="0"/>
              <a:t>Jesse Sanchez</a:t>
            </a:r>
          </a:p>
          <a:p>
            <a:r>
              <a:rPr lang="en-US" sz="5000" dirty="0" err="1">
                <a:hlinkClick r:id="rId2"/>
              </a:rPr>
              <a:t>jessesanchez@rbfcu.or</a:t>
            </a:r>
            <a:r>
              <a:rPr lang="en-US" sz="5000" dirty="0"/>
              <a:t>  </a:t>
            </a:r>
          </a:p>
          <a:p>
            <a:r>
              <a:rPr lang="en-US" sz="5000" dirty="0"/>
              <a:t>469.500.5363</a:t>
            </a:r>
            <a:endParaRPr lang="en-GB" sz="5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6316" y="2460097"/>
            <a:ext cx="11835684" cy="17958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1674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111" y="1"/>
            <a:ext cx="11288889" cy="5791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300" i="1" dirty="0"/>
              <a:t>Just because you may not have what others have </a:t>
            </a:r>
          </a:p>
          <a:p>
            <a:pPr marL="0" indent="0" algn="ctr">
              <a:buNone/>
            </a:pPr>
            <a:r>
              <a:rPr lang="en-US" sz="4500" i="1" dirty="0"/>
              <a:t>doesn’t mean you don’t have what it takes.</a:t>
            </a:r>
          </a:p>
          <a:p>
            <a:pPr marL="0" indent="0" algn="ctr">
              <a:buNone/>
            </a:pPr>
            <a:r>
              <a:rPr lang="en-US" sz="4500" i="1" dirty="0"/>
              <a:t>								</a:t>
            </a:r>
          </a:p>
          <a:p>
            <a:pPr marL="0" indent="0" algn="ctr">
              <a:buNone/>
            </a:pPr>
            <a:r>
              <a:rPr lang="en-US" sz="4500" i="1" dirty="0"/>
              <a:t>									Anonymous</a:t>
            </a:r>
            <a:endParaRPr lang="en-US" sz="4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8276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756" y="191911"/>
            <a:ext cx="10351911" cy="4585470"/>
          </a:xfrm>
        </p:spPr>
        <p:txBody>
          <a:bodyPr>
            <a:normAutofit/>
          </a:bodyPr>
          <a:lstStyle/>
          <a:p>
            <a:pPr algn="l"/>
            <a:r>
              <a:rPr lang="en-US" sz="4500" i="1" dirty="0"/>
              <a:t>Every child is a gift, they just unwrap their packages at different times and different addresses.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															Anonymous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2579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824" y="454170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</a:rPr>
              <a:t>Free Workshops for GISD Families</a:t>
            </a:r>
            <a:br>
              <a:rPr lang="en-US" sz="5400" b="1" dirty="0">
                <a:solidFill>
                  <a:srgbClr val="0070C0"/>
                </a:solidFill>
              </a:rPr>
            </a:br>
            <a:r>
              <a:rPr lang="en-US" sz="5400" b="1" dirty="0">
                <a:solidFill>
                  <a:srgbClr val="0070C0"/>
                </a:solidFill>
              </a:rPr>
              <a:t/>
            </a:r>
            <a:br>
              <a:rPr lang="en-US" sz="5400" b="1" dirty="0">
                <a:solidFill>
                  <a:srgbClr val="0070C0"/>
                </a:solidFill>
              </a:rPr>
            </a:br>
            <a:r>
              <a:rPr lang="es-ES" sz="5400" b="1" dirty="0">
                <a:solidFill>
                  <a:srgbClr val="0070C0"/>
                </a:solidFill>
              </a:rPr>
              <a:t>Talleres gratis para familias del GISD</a:t>
            </a:r>
            <a:endParaRPr lang="en-US" sz="54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52" y="333633"/>
            <a:ext cx="7346669" cy="359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257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103" y="-30720"/>
            <a:ext cx="10018713" cy="1752599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70C0"/>
                </a:solidFill>
              </a:rPr>
              <a:t>Positive Parenting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2445" y="1249949"/>
            <a:ext cx="8276030" cy="4727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October 25, 2018</a:t>
            </a:r>
          </a:p>
          <a:p>
            <a:pPr marL="0" indent="0" algn="ctr">
              <a:buNone/>
            </a:pPr>
            <a:r>
              <a:rPr lang="en-US" b="1" dirty="0"/>
              <a:t>November 15, 2018</a:t>
            </a:r>
          </a:p>
          <a:p>
            <a:pPr marL="0" indent="0" algn="ctr">
              <a:buNone/>
            </a:pPr>
            <a:r>
              <a:rPr lang="en-US" b="1" dirty="0"/>
              <a:t>February 7, 2019</a:t>
            </a:r>
          </a:p>
          <a:p>
            <a:pPr marL="0" indent="0" algn="ctr">
              <a:buNone/>
            </a:pPr>
            <a:r>
              <a:rPr lang="en-US" b="1" dirty="0"/>
              <a:t>April 25, 2019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All seminars will be held at the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Jill </a:t>
            </a:r>
            <a:r>
              <a:rPr lang="en-US" b="1" dirty="0" err="1">
                <a:solidFill>
                  <a:srgbClr val="0070C0"/>
                </a:solidFill>
              </a:rPr>
              <a:t>Shugart</a:t>
            </a:r>
            <a:r>
              <a:rPr lang="en-US" b="1" dirty="0">
                <a:solidFill>
                  <a:srgbClr val="0070C0"/>
                </a:solidFill>
              </a:rPr>
              <a:t> Professional Development Center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870 W. Buckingham Rd. Garland, TX 75041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6:00—7:30 p.m.</a:t>
            </a:r>
          </a:p>
          <a:p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924862" y="5003701"/>
            <a:ext cx="9521997" cy="1946704"/>
            <a:chOff x="106854172" y="113815323"/>
            <a:chExt cx="7017935" cy="114910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45713" y="113815323"/>
              <a:ext cx="1826394" cy="1149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28" name="Picture 1" descr="black_gisd_face_logo (3)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54172" y="114034570"/>
              <a:ext cx="1475740" cy="722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108650525" y="114117120"/>
              <a:ext cx="1240974" cy="670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@gisdengagement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#gisdfamily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#gisdcommunity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09891499" y="114260923"/>
              <a:ext cx="2201320" cy="367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www.triplep-parenting.net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79152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597" y="171264"/>
            <a:ext cx="10515600" cy="1325563"/>
          </a:xfrm>
        </p:spPr>
        <p:txBody>
          <a:bodyPr>
            <a:normAutofit/>
          </a:bodyPr>
          <a:lstStyle/>
          <a:p>
            <a:r>
              <a:rPr lang="es-ES" sz="5400" b="1" dirty="0">
                <a:solidFill>
                  <a:srgbClr val="0070C0"/>
                </a:solidFill>
              </a:rPr>
              <a:t>El poder de padres positivos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9700" y="1236813"/>
            <a:ext cx="9647944" cy="4727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b="1" dirty="0"/>
              <a:t>25 de octubre, 2018</a:t>
            </a:r>
          </a:p>
          <a:p>
            <a:pPr marL="0" indent="0" algn="ctr">
              <a:buNone/>
            </a:pPr>
            <a:r>
              <a:rPr lang="es-ES" b="1" dirty="0"/>
              <a:t>15 de noviembre, 2018</a:t>
            </a:r>
          </a:p>
          <a:p>
            <a:pPr marL="0" indent="0" algn="ctr">
              <a:buNone/>
            </a:pPr>
            <a:r>
              <a:rPr lang="es-ES" b="1" dirty="0"/>
              <a:t>7 de febrero, 2018</a:t>
            </a:r>
          </a:p>
          <a:p>
            <a:pPr marL="0" indent="0" algn="ctr">
              <a:buNone/>
            </a:pPr>
            <a:r>
              <a:rPr lang="es-ES" b="1" dirty="0"/>
              <a:t>25 de abril, 2019</a:t>
            </a:r>
          </a:p>
          <a:p>
            <a:pPr marL="0" indent="0" algn="ctr">
              <a:buNone/>
            </a:pPr>
            <a:r>
              <a:rPr lang="es-ES" b="1" dirty="0">
                <a:solidFill>
                  <a:srgbClr val="0070C0"/>
                </a:solidFill>
              </a:rPr>
              <a:t>Todos los </a:t>
            </a:r>
            <a:r>
              <a:rPr lang="es-ES" b="1" dirty="0" err="1">
                <a:solidFill>
                  <a:srgbClr val="0070C0"/>
                </a:solidFill>
              </a:rPr>
              <a:t>seminaries</a:t>
            </a:r>
            <a:r>
              <a:rPr lang="es-ES" b="1" dirty="0">
                <a:solidFill>
                  <a:srgbClr val="0070C0"/>
                </a:solidFill>
              </a:rPr>
              <a:t> se llevarán acabo en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Jill </a:t>
            </a:r>
            <a:r>
              <a:rPr lang="en-US" b="1" dirty="0" err="1">
                <a:solidFill>
                  <a:srgbClr val="0070C0"/>
                </a:solidFill>
              </a:rPr>
              <a:t>Shugart</a:t>
            </a:r>
            <a:r>
              <a:rPr lang="en-US" b="1" dirty="0">
                <a:solidFill>
                  <a:srgbClr val="0070C0"/>
                </a:solidFill>
              </a:rPr>
              <a:t> Professional Development Center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870 W. Buckingham Rd. Garland, TX  75041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6:00—7:30 p.m.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895647" y="4990565"/>
            <a:ext cx="9521997" cy="1946704"/>
            <a:chOff x="106854172" y="113815323"/>
            <a:chExt cx="7017935" cy="114910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45713" y="113815323"/>
              <a:ext cx="1826394" cy="1149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28" name="Picture 1" descr="black_gisd_face_logo (3)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54172" y="114034570"/>
              <a:ext cx="1475740" cy="722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108650525" y="114117120"/>
              <a:ext cx="1240974" cy="670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@gisdengagement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#gisdfamily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#gisdcommunity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09891499" y="114260923"/>
              <a:ext cx="2201320" cy="367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www.triplep-parenting.net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3559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786" y="0"/>
            <a:ext cx="10018713" cy="1752599"/>
          </a:xfrm>
        </p:spPr>
        <p:txBody>
          <a:bodyPr/>
          <a:lstStyle/>
          <a:p>
            <a:r>
              <a:rPr lang="vi-VN" b="1" dirty="0">
                <a:solidFill>
                  <a:srgbClr val="0070C0"/>
                </a:solidFill>
              </a:rPr>
              <a:t>Chương trình Phụ Huynh Lạc quan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8524" y="1087966"/>
            <a:ext cx="8704264" cy="4727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err="1"/>
              <a:t>Ngày</a:t>
            </a:r>
            <a:r>
              <a:rPr lang="en-US" b="1" dirty="0"/>
              <a:t> 25 </a:t>
            </a:r>
            <a:r>
              <a:rPr lang="en-US" b="1" dirty="0" err="1"/>
              <a:t>tháng</a:t>
            </a:r>
            <a:r>
              <a:rPr lang="en-US" b="1" dirty="0"/>
              <a:t> 10, 2018</a:t>
            </a:r>
          </a:p>
          <a:p>
            <a:pPr marL="0" indent="0" algn="ctr">
              <a:buNone/>
            </a:pPr>
            <a:r>
              <a:rPr lang="en-US" b="1" dirty="0" err="1"/>
              <a:t>Ngày</a:t>
            </a:r>
            <a:r>
              <a:rPr lang="en-US" b="1" dirty="0"/>
              <a:t> 15 </a:t>
            </a:r>
            <a:r>
              <a:rPr lang="en-US" b="1" dirty="0" err="1"/>
              <a:t>tháng</a:t>
            </a:r>
            <a:r>
              <a:rPr lang="en-US" b="1" dirty="0"/>
              <a:t> 11, 2018</a:t>
            </a:r>
          </a:p>
          <a:p>
            <a:pPr marL="0" indent="0" algn="ctr">
              <a:buNone/>
            </a:pPr>
            <a:r>
              <a:rPr lang="en-US" b="1" dirty="0" err="1"/>
              <a:t>Ngày</a:t>
            </a:r>
            <a:r>
              <a:rPr lang="en-US" b="1" dirty="0"/>
              <a:t> 7 </a:t>
            </a:r>
            <a:r>
              <a:rPr lang="en-US" b="1" dirty="0" err="1"/>
              <a:t>tháng</a:t>
            </a:r>
            <a:r>
              <a:rPr lang="en-US" b="1" dirty="0"/>
              <a:t> 2, 2019</a:t>
            </a:r>
          </a:p>
          <a:p>
            <a:pPr marL="0" indent="0" algn="ctr">
              <a:buNone/>
            </a:pPr>
            <a:r>
              <a:rPr lang="en-US" b="1" dirty="0" err="1"/>
              <a:t>Ngày</a:t>
            </a:r>
            <a:r>
              <a:rPr lang="en-US" b="1" dirty="0"/>
              <a:t> 25 </a:t>
            </a:r>
            <a:r>
              <a:rPr lang="en-US" b="1" dirty="0" err="1"/>
              <a:t>tháng</a:t>
            </a:r>
            <a:r>
              <a:rPr lang="en-US" b="1" dirty="0"/>
              <a:t> 4, 2019</a:t>
            </a:r>
          </a:p>
          <a:p>
            <a:pPr marL="0" indent="0" algn="ctr">
              <a:buNone/>
            </a:pPr>
            <a:r>
              <a:rPr lang="vi-VN" b="1" dirty="0">
                <a:solidFill>
                  <a:srgbClr val="0070C0"/>
                </a:solidFill>
              </a:rPr>
              <a:t>Tất cả các cuộc hội thảo sẽ được tổ chức tại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Jill </a:t>
            </a:r>
            <a:r>
              <a:rPr lang="en-US" b="1" dirty="0" err="1">
                <a:solidFill>
                  <a:srgbClr val="0070C0"/>
                </a:solidFill>
              </a:rPr>
              <a:t>Shugart</a:t>
            </a:r>
            <a:r>
              <a:rPr lang="en-US" b="1" dirty="0">
                <a:solidFill>
                  <a:srgbClr val="0070C0"/>
                </a:solidFill>
              </a:rPr>
              <a:t> Professional Development Center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870 W. Buckingham Rd. Garland, TX 75041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6:00 - 7:30 </a:t>
            </a:r>
            <a:r>
              <a:rPr lang="en-US" b="1" dirty="0" err="1">
                <a:solidFill>
                  <a:srgbClr val="0070C0"/>
                </a:solidFill>
              </a:rPr>
              <a:t>chiều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168524" y="4956332"/>
            <a:ext cx="9521997" cy="1946704"/>
            <a:chOff x="106854172" y="113815323"/>
            <a:chExt cx="7017935" cy="114910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45713" y="113815323"/>
              <a:ext cx="1826394" cy="1149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28" name="Picture 1" descr="black_gisd_face_logo (3)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54172" y="114034570"/>
              <a:ext cx="1475740" cy="722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108650525" y="114117120"/>
              <a:ext cx="1240974" cy="670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@gisdengagement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#gisdfamily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#gisdcommunity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09891499" y="114260923"/>
              <a:ext cx="2201320" cy="367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www.triplep-parenting.net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1625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1111" y="0"/>
            <a:ext cx="10701867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i="1" dirty="0"/>
              <a:t>			</a:t>
            </a:r>
            <a:r>
              <a:rPr lang="en-US" sz="6000" b="1" i="1" u="sng" dirty="0"/>
              <a:t>SCREENINGS AVAILABLE</a:t>
            </a:r>
          </a:p>
          <a:p>
            <a:r>
              <a:rPr lang="en-US" sz="5000" dirty="0"/>
              <a:t>				  </a:t>
            </a:r>
            <a:r>
              <a:rPr lang="en-US" sz="4500" b="1" dirty="0"/>
              <a:t>ON THE CONCOURSE LEVEL</a:t>
            </a:r>
          </a:p>
          <a:p>
            <a:endParaRPr lang="en-US" sz="15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5000" dirty="0"/>
              <a:t>City of Garland – Immunizations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5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5000" dirty="0"/>
              <a:t>Walmart - Vision Screening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5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5000" dirty="0" err="1"/>
              <a:t>Habla</a:t>
            </a:r>
            <a:r>
              <a:rPr lang="en-US" sz="5000" dirty="0"/>
              <a:t> Speech Therapy </a:t>
            </a:r>
          </a:p>
          <a:p>
            <a:r>
              <a:rPr lang="en-US" sz="5000" dirty="0"/>
              <a:t>         - Speech and Language Screening</a:t>
            </a:r>
            <a:endParaRPr lang="en-US" sz="5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584024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3690" y="184203"/>
            <a:ext cx="10555110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i="1" dirty="0"/>
              <a:t>			   </a:t>
            </a:r>
            <a:r>
              <a:rPr lang="en-US" sz="5500" b="1" i="1" u="sng" dirty="0"/>
              <a:t>SCREENINGS AVAILABLE</a:t>
            </a:r>
          </a:p>
          <a:p>
            <a:r>
              <a:rPr lang="en-US" sz="5400" b="1" dirty="0"/>
              <a:t>					</a:t>
            </a:r>
            <a:r>
              <a:rPr lang="en-US" sz="4500" b="1" dirty="0"/>
              <a:t>ON THE ARENA FLOOR</a:t>
            </a:r>
          </a:p>
          <a:p>
            <a:endParaRPr lang="en-US" sz="45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500" dirty="0"/>
              <a:t>Free Clothes - Garland Faith Community    </a:t>
            </a:r>
          </a:p>
          <a:p>
            <a:r>
              <a:rPr lang="en-US" sz="4500" dirty="0"/>
              <a:t>                                SDA Church </a:t>
            </a:r>
          </a:p>
          <a:p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35035060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3690" y="184203"/>
            <a:ext cx="10555110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i="1" dirty="0"/>
              <a:t>						</a:t>
            </a:r>
            <a:r>
              <a:rPr lang="en-US" sz="7500" b="1" i="1" u="sng" dirty="0"/>
              <a:t>FREE BOOKS</a:t>
            </a:r>
          </a:p>
          <a:p>
            <a:r>
              <a:rPr lang="en-US" sz="5400" b="1" dirty="0"/>
              <a:t>						     </a:t>
            </a:r>
            <a:r>
              <a:rPr lang="en-US" sz="4500" b="1" dirty="0"/>
              <a:t>ARENA FLOOR</a:t>
            </a:r>
          </a:p>
          <a:p>
            <a:endParaRPr lang="en-US" sz="5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6000" dirty="0"/>
              <a:t>NED Jack and Jill of America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6000" dirty="0"/>
          </a:p>
          <a:p>
            <a:pPr>
              <a:buFont typeface="Arial" panose="020B0604020202020204" pitchFamily="34" charset="0"/>
              <a:buChar char="•"/>
            </a:pPr>
            <a:endParaRPr lang="en-US" sz="6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979789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8FEAAB3-8AA5-4698-956E-D6C8DF62E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488" y="122663"/>
            <a:ext cx="9824224" cy="653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966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5955" y="4402666"/>
            <a:ext cx="8026400" cy="2194808"/>
          </a:xfrm>
        </p:spPr>
        <p:txBody>
          <a:bodyPr>
            <a:normAutofit fontScale="92500" lnSpcReduction="20000"/>
          </a:bodyPr>
          <a:lstStyle/>
          <a:p>
            <a:r>
              <a:rPr lang="en-US" sz="7500" dirty="0"/>
              <a:t>NAACP GARLAND</a:t>
            </a:r>
          </a:p>
          <a:p>
            <a:r>
              <a:rPr lang="en-US" sz="7500" dirty="0"/>
              <a:t>garlandtxnaacp.org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178" y="135468"/>
            <a:ext cx="6321778" cy="409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676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378" y="1129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500" b="1" u="sng" dirty="0"/>
              <a:t>SPONSORS &amp;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623" y="1241778"/>
            <a:ext cx="10995377" cy="5531555"/>
          </a:xfrm>
        </p:spPr>
        <p:txBody>
          <a:bodyPr>
            <a:normAutofit/>
          </a:bodyPr>
          <a:lstStyle/>
          <a:p>
            <a:r>
              <a:rPr lang="en-US" sz="3500" b="1" dirty="0"/>
              <a:t>BANK OF AMERICA</a:t>
            </a:r>
          </a:p>
          <a:p>
            <a:endParaRPr lang="en-US" sz="3500" b="1" dirty="0"/>
          </a:p>
          <a:p>
            <a:r>
              <a:rPr lang="en-US" sz="3500" b="1" dirty="0"/>
              <a:t>CITY OF GARLAND</a:t>
            </a:r>
          </a:p>
          <a:p>
            <a:endParaRPr lang="en-US" sz="3500" b="1" dirty="0"/>
          </a:p>
          <a:p>
            <a:r>
              <a:rPr lang="en-US" sz="3200" b="1" dirty="0"/>
              <a:t>DRUG PREVENTION RESOURCES / IMPACT</a:t>
            </a:r>
          </a:p>
          <a:p>
            <a:pPr marL="0" indent="0">
              <a:buNone/>
            </a:pPr>
            <a:endParaRPr lang="en-US" sz="3500" b="1" dirty="0"/>
          </a:p>
          <a:p>
            <a:r>
              <a:rPr lang="en-US" sz="3500" b="1" dirty="0"/>
              <a:t>GARLAND ASSOCIATION FOR HISPANIC AFFAIRS (GAFHA)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277568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378" y="11290"/>
            <a:ext cx="10515600" cy="100347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500" b="1" u="sng" dirty="0"/>
              <a:t>SPONSORS &amp;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623" y="1137424"/>
            <a:ext cx="10995377" cy="5635909"/>
          </a:xfrm>
        </p:spPr>
        <p:txBody>
          <a:bodyPr>
            <a:normAutofit/>
          </a:bodyPr>
          <a:lstStyle/>
          <a:p>
            <a:r>
              <a:rPr lang="en-US" sz="3600" b="1" dirty="0"/>
              <a:t>GARLAND FAITH COMMUNITY SEVENTH-DAY ADVENTIST CHURCH</a:t>
            </a:r>
            <a:endParaRPr lang="en-US" sz="4000" b="1" dirty="0"/>
          </a:p>
          <a:p>
            <a:pPr marL="0" indent="0">
              <a:buNone/>
            </a:pPr>
            <a:endParaRPr lang="en-US" sz="1500" b="1" dirty="0"/>
          </a:p>
          <a:p>
            <a:r>
              <a:rPr lang="en-US" sz="3500" b="1" dirty="0"/>
              <a:t>GARLAND INDEPENDENT SCHOOL DISTRICT</a:t>
            </a:r>
          </a:p>
          <a:p>
            <a:endParaRPr lang="en-US" sz="1000" b="1" dirty="0"/>
          </a:p>
          <a:p>
            <a:endParaRPr lang="en-US" sz="1000" b="1" dirty="0"/>
          </a:p>
          <a:p>
            <a:r>
              <a:rPr lang="en-US" sz="3600" b="1" dirty="0"/>
              <a:t>HALF PRICE BOOKS GARLAND</a:t>
            </a:r>
          </a:p>
          <a:p>
            <a:endParaRPr lang="en-US" sz="1100" b="1" dirty="0"/>
          </a:p>
          <a:p>
            <a:r>
              <a:rPr lang="en-US" sz="3600" b="1" dirty="0"/>
              <a:t>KROGER </a:t>
            </a:r>
          </a:p>
          <a:p>
            <a:endParaRPr lang="en-US" sz="1100" b="1" dirty="0"/>
          </a:p>
          <a:p>
            <a:r>
              <a:rPr lang="en-US" sz="3600" b="1" dirty="0"/>
              <a:t>MOUNT HEBRON BAPTIST CHURCH</a:t>
            </a:r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24433471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378" y="11291"/>
            <a:ext cx="10515600" cy="11372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500" b="1" u="sng" dirty="0"/>
              <a:t>SPONSORS &amp;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3067" y="1148577"/>
            <a:ext cx="10938933" cy="5794090"/>
          </a:xfrm>
        </p:spPr>
        <p:txBody>
          <a:bodyPr>
            <a:normAutofit fontScale="77500" lnSpcReduction="20000"/>
          </a:bodyPr>
          <a:lstStyle/>
          <a:p>
            <a:r>
              <a:rPr lang="en-US" sz="5900" b="1" dirty="0"/>
              <a:t>NORTH EAST DALLAS JACK AND JILL</a:t>
            </a:r>
          </a:p>
          <a:p>
            <a:pPr marL="0" indent="0">
              <a:buNone/>
            </a:pPr>
            <a:endParaRPr lang="en-US" sz="5900" b="1" dirty="0"/>
          </a:p>
          <a:p>
            <a:r>
              <a:rPr lang="en-US" sz="5900" b="1" dirty="0"/>
              <a:t>NOON EXCHANGE CLUB OF GARLAND</a:t>
            </a:r>
          </a:p>
          <a:p>
            <a:endParaRPr lang="en-US" sz="5900" b="1" dirty="0"/>
          </a:p>
          <a:p>
            <a:r>
              <a:rPr lang="en-US" sz="5900" b="1" dirty="0"/>
              <a:t>PARKLAND COMMUNITY SERVICES</a:t>
            </a:r>
          </a:p>
          <a:p>
            <a:pPr marL="0" indent="0">
              <a:buNone/>
            </a:pPr>
            <a:endParaRPr lang="en-US" sz="5900" b="1" dirty="0"/>
          </a:p>
          <a:p>
            <a:r>
              <a:rPr lang="en-US" sz="5900" b="1" dirty="0"/>
              <a:t>WALMART</a:t>
            </a:r>
          </a:p>
          <a:p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11439651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378" y="11291"/>
            <a:ext cx="10515600" cy="11372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500" b="1" u="sng" dirty="0"/>
              <a:t>SPONSORS &amp;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3067" y="1148577"/>
            <a:ext cx="10938933" cy="5794090"/>
          </a:xfrm>
        </p:spPr>
        <p:txBody>
          <a:bodyPr>
            <a:normAutofit fontScale="92500" lnSpcReduction="10000"/>
          </a:bodyPr>
          <a:lstStyle/>
          <a:p>
            <a:r>
              <a:rPr lang="en-US" sz="5900" b="1" dirty="0"/>
              <a:t>GARLAND AREA BROTHERHOOD</a:t>
            </a:r>
          </a:p>
          <a:p>
            <a:pPr marL="0" indent="0">
              <a:buNone/>
            </a:pPr>
            <a:endParaRPr lang="en-US" sz="5900" b="1" dirty="0"/>
          </a:p>
          <a:p>
            <a:r>
              <a:rPr lang="en-US" sz="5900" b="1" dirty="0"/>
              <a:t>GARLAND CLUB NANBPWC INC.</a:t>
            </a:r>
          </a:p>
          <a:p>
            <a:endParaRPr lang="en-US" sz="5900" b="1" dirty="0"/>
          </a:p>
          <a:p>
            <a:r>
              <a:rPr lang="en-US" sz="5900" b="1" dirty="0"/>
              <a:t>UNITY IN COMMUNITY CHURCHES </a:t>
            </a:r>
          </a:p>
          <a:p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26528090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378" y="11291"/>
            <a:ext cx="10515600" cy="11372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500" b="1" u="sng" dirty="0"/>
              <a:t>SPONSORS &amp;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3067" y="1661531"/>
            <a:ext cx="10938933" cy="5281135"/>
          </a:xfrm>
        </p:spPr>
        <p:txBody>
          <a:bodyPr>
            <a:normAutofit/>
          </a:bodyPr>
          <a:lstStyle/>
          <a:p>
            <a:r>
              <a:rPr lang="en-US" sz="4500" b="1" dirty="0"/>
              <a:t>GAABSE</a:t>
            </a:r>
          </a:p>
          <a:p>
            <a:endParaRPr lang="en-US" sz="4500" b="1" dirty="0"/>
          </a:p>
          <a:p>
            <a:r>
              <a:rPr lang="en-US" sz="4100" b="1" dirty="0"/>
              <a:t>COMMUNITY MULTICULTURAL COMMISSION</a:t>
            </a:r>
          </a:p>
          <a:p>
            <a:endParaRPr lang="en-US" sz="4500" b="1" dirty="0"/>
          </a:p>
          <a:p>
            <a:pPr marL="0" indent="0">
              <a:buNone/>
            </a:pPr>
            <a:endParaRPr lang="en-US" sz="5900" b="1" dirty="0"/>
          </a:p>
          <a:p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32842407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820" y="259643"/>
            <a:ext cx="11835684" cy="432039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Mount Hebron Baptist Church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1233 State Highway 66</a:t>
            </a:r>
            <a:br>
              <a:rPr lang="en-US" dirty="0"/>
            </a:br>
            <a:r>
              <a:rPr lang="en-US" dirty="0"/>
              <a:t>Garland, Texas 75040</a:t>
            </a:r>
            <a:br>
              <a:rPr lang="en-US" dirty="0"/>
            </a:br>
            <a:r>
              <a:rPr lang="en-US" dirty="0"/>
              <a:t>972.276.5218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3504" y="4580036"/>
            <a:ext cx="9144000" cy="2090424"/>
          </a:xfrm>
        </p:spPr>
        <p:txBody>
          <a:bodyPr>
            <a:noAutofit/>
          </a:bodyPr>
          <a:lstStyle/>
          <a:p>
            <a:r>
              <a:rPr lang="en-US" sz="7500" dirty="0"/>
              <a:t>onthemount.org</a:t>
            </a:r>
            <a:endParaRPr lang="en-GB" sz="7500" dirty="0"/>
          </a:p>
        </p:txBody>
      </p:sp>
    </p:spTree>
    <p:extLst>
      <p:ext uri="{BB962C8B-B14F-4D97-AF65-F5344CB8AC3E}">
        <p14:creationId xmlns:p14="http://schemas.microsoft.com/office/powerpoint/2010/main" val="39348179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 advClick="0" advTm="5000">
        <p159:morph option="byObject"/>
      </p:transition>
    </mc:Choice>
    <mc:Fallback>
      <p:transition spd="slow" advClick="0" advTm="5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433</TotalTime>
  <Words>340</Words>
  <Application>Microsoft Office PowerPoint</Application>
  <PresentationFormat>Widescreen</PresentationFormat>
  <Paragraphs>118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Corbel</vt:lpstr>
      <vt:lpstr>Parallax</vt:lpstr>
      <vt:lpstr>PowerPoint Presentation</vt:lpstr>
      <vt:lpstr>Every child is a gift, they just unwrap their packages at different times and different addresses.                   Anonymous</vt:lpstr>
      <vt:lpstr>PowerPoint Presentation</vt:lpstr>
      <vt:lpstr>SPONSORS &amp; PARTNERS</vt:lpstr>
      <vt:lpstr>SPONSORS &amp; PARTNERS</vt:lpstr>
      <vt:lpstr>SPONSORS &amp; PARTNERS</vt:lpstr>
      <vt:lpstr>SPONSORS &amp; PARTNERS</vt:lpstr>
      <vt:lpstr>SPONSORS &amp; PARTNERS</vt:lpstr>
      <vt:lpstr>Mount Hebron Baptist Church  1233 State Highway 66 Garland, Texas 75040 972.276.5218</vt:lpstr>
      <vt:lpstr>Garland Faith Community  Seventh-day Adventist Church  1702 E Centerville Rd  Garland, TX 75041</vt:lpstr>
      <vt:lpstr>  DRUG PREVENTION RESOURCES      IMPACT GARLAND  dpri.com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Noon Exchange Club of Garland </vt:lpstr>
      <vt:lpstr>Randolph-Brooks Federal Credit Union  rbfcu.org</vt:lpstr>
      <vt:lpstr>PowerPoint Presentation</vt:lpstr>
      <vt:lpstr>Free Workshops for GISD Families  Talleres gratis para familias del GISD</vt:lpstr>
      <vt:lpstr>Positive Parenting Program</vt:lpstr>
      <vt:lpstr>El poder de padres positivos</vt:lpstr>
      <vt:lpstr>Chương trình Phụ Huynh Lạc quan</vt:lpstr>
      <vt:lpstr>PowerPoint Presentation</vt:lpstr>
      <vt:lpstr>PowerPoint Presentation</vt:lpstr>
      <vt:lpstr>PowerPoint Presentation</vt:lpstr>
      <vt:lpstr>PowerPoint Presentation</vt:lpstr>
    </vt:vector>
  </TitlesOfParts>
  <Company>Hewlett 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Frost Banking, Investment, Insurance</dc:title>
  <dc:creator>Mcneal, Ricky</dc:creator>
  <cp:lastModifiedBy>chris scaife</cp:lastModifiedBy>
  <cp:revision>71</cp:revision>
  <dcterms:created xsi:type="dcterms:W3CDTF">2017-08-17T00:55:51Z</dcterms:created>
  <dcterms:modified xsi:type="dcterms:W3CDTF">2018-09-26T12:32:33Z</dcterms:modified>
</cp:coreProperties>
</file>